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0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904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C</a:t>
            </a: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li</a:t>
            </a: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c</a:t>
            </a: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k </a:t>
            </a: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t</a:t>
            </a: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o </a:t>
            </a: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e</a:t>
            </a: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d</a:t>
            </a: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it </a:t>
            </a: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M</a:t>
            </a: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a</a:t>
            </a: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s</a:t>
            </a: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t</a:t>
            </a: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e</a:t>
            </a: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r </a:t>
            </a: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ti</a:t>
            </a: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tl</a:t>
            </a: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e </a:t>
            </a: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s</a:t>
            </a: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t</a:t>
            </a: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y</a:t>
            </a: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l</a:t>
            </a: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e</a:t>
            </a:r>
            <a:endParaRPr b="0" lang="en-US" sz="7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fld id="{A28358F8-C7AD-484F-8C3A-A831E3213D80}" type="datetime">
              <a:rPr b="0" lang="en-US" sz="1100" spc="-1" strike="noStrike">
                <a:solidFill>
                  <a:srgbClr val="ffffff"/>
                </a:solidFill>
                <a:latin typeface="Century Gothic"/>
              </a:rPr>
              <a:t>7/3/20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F45F8EB8-DCA6-4032-9013-D71E3D7DA009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  <p:sp>
        <p:nvSpPr>
          <p:cNvPr id="1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Second Outline Level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Third Outline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Fourth Outline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48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49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0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51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904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2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Cli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ck 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to 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ed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it 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M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as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te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r 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tit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le 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st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yl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e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Edit Master text styles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Second level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Third level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Fourth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Fifth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fld id="{0BE18A19-F5C4-470A-990F-AB000AA72B2C}" type="datetime">
              <a:rPr b="0" lang="en-US" sz="1100" spc="-1" strike="noStrike">
                <a:solidFill>
                  <a:srgbClr val="ffffff"/>
                </a:solidFill>
                <a:latin typeface="Century Gothic"/>
              </a:rPr>
              <a:t>7/3/20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56" name="PlaceHolder 6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7" name="PlaceHolder 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439B69A1-A9BE-463D-B47A-98767CF551B5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www.statisticssolutions.com/what-is-logistic-regression/" TargetMode="External"/><Relationship Id="rId2" Type="http://schemas.openxmlformats.org/officeDocument/2006/relationships/hyperlink" Target="https://appliedmachinelearning.blog/2019/09/30/equivalence-of-gaussian-naive-bayes-and-logistic-regression-an-explanation/" TargetMode="External"/><Relationship Id="rId3" Type="http://schemas.openxmlformats.org/officeDocument/2006/relationships/hyperlink" Target="https://www.analyticsvidhya.com/blog/2017/09/understaing-support-vector-machine-example-code/" TargetMode="External"/><Relationship Id="rId4" Type="http://schemas.openxmlformats.org/officeDocument/2006/relationships/hyperlink" Target="https://www.analyticsvidhya.com/blog/2017/09/understaing-support-vector-machine-example-code/" TargetMode="External"/><Relationship Id="rId5" Type="http://schemas.openxmlformats.org/officeDocument/2006/relationships/hyperlink" Target="https://towardsdatascience.com/support-vector-machine-introduction-to-machine-learning-algorithms-934a444fca47" TargetMode="External"/><Relationship Id="rId6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s://www.cs.cmu.edu/~schneide/tut5/node42.html" TargetMode="External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1154880" y="1447920"/>
            <a:ext cx="8825400" cy="3329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E</a:t>
            </a: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y</a:t>
            </a: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e </a:t>
            </a: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t</a:t>
            </a: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r</a:t>
            </a: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a</a:t>
            </a: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c</a:t>
            </a: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k</a:t>
            </a: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i</a:t>
            </a: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n</a:t>
            </a: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g </a:t>
            </a: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c</a:t>
            </a: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l</a:t>
            </a: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a</a:t>
            </a: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s</a:t>
            </a: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s</a:t>
            </a: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i</a:t>
            </a: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fi</a:t>
            </a: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c</a:t>
            </a: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a</a:t>
            </a: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ti</a:t>
            </a: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o</a:t>
            </a: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n</a:t>
            </a:r>
            <a:endParaRPr b="0" lang="en-US" sz="7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D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at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a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Simon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Pen and pencil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n-back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eye-tracking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Combinations: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eye-tracking and Simon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eye-tracking and pen and pencil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eye-tracking and n-back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All for data (eye-tracking, n-back, Pen and pencil, and Simon)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D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at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a 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pr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ep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ari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ng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3645000" y="2423520"/>
            <a:ext cx="2298240" cy="17269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Eliminating of 16 sample data because of missing value in data 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9" name="CustomShape 3"/>
          <p:cNvSpPr/>
          <p:nvPr/>
        </p:nvSpPr>
        <p:spPr>
          <a:xfrm>
            <a:off x="457200" y="2423520"/>
            <a:ext cx="2298240" cy="17269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Input recorded data from 120 people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0" name="CustomShape 4"/>
          <p:cNvSpPr/>
          <p:nvPr/>
        </p:nvSpPr>
        <p:spPr>
          <a:xfrm rot="16200000">
            <a:off x="2755800" y="3027960"/>
            <a:ext cx="901440" cy="78192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CustomShape 5"/>
          <p:cNvSpPr/>
          <p:nvPr/>
        </p:nvSpPr>
        <p:spPr>
          <a:xfrm rot="16200000">
            <a:off x="5931000" y="2896200"/>
            <a:ext cx="901440" cy="78192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TextShape 6"/>
          <p:cNvSpPr txBox="1"/>
          <p:nvPr/>
        </p:nvSpPr>
        <p:spPr>
          <a:xfrm>
            <a:off x="6654960" y="2423520"/>
            <a:ext cx="5244840" cy="1726920"/>
          </a:xfrm>
          <a:prstGeom prst="rect">
            <a:avLst/>
          </a:prstGeom>
          <a:solidFill>
            <a:srgbClr val="acd433"/>
          </a:solidFill>
          <a:ln w="19080">
            <a:solidFill>
              <a:srgbClr val="7f9c25"/>
            </a:solidFill>
            <a:round/>
          </a:ln>
        </p:spPr>
        <p:txBody>
          <a:bodyPr anchor="ctr"/>
          <a:p>
            <a:pPr marL="343080" indent="-342720" algn="ctr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Dividing data in to two groups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 algn="ctr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group1(Alzheimer, Control)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 algn="ctr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Group2:(MCI,</a:t>
            </a:r>
            <a:r>
              <a:rPr b="0" lang="en-US" sz="2000" spc="-1" strike="noStrike">
                <a:solidFill>
                  <a:srgbClr val="ff0000"/>
                </a:solidFill>
                <a:latin typeface="Century Gothic"/>
              </a:rPr>
              <a:t> 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Control)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graphicFrame>
        <p:nvGraphicFramePr>
          <p:cNvPr id="103" name="Table 7"/>
          <p:cNvGraphicFramePr/>
          <p:nvPr/>
        </p:nvGraphicFramePr>
        <p:xfrm>
          <a:off x="863640" y="4577400"/>
          <a:ext cx="8127720" cy="1112040"/>
        </p:xfrm>
        <a:graphic>
          <a:graphicData uri="http://schemas.openxmlformats.org/drawingml/2006/table">
            <a:tbl>
              <a:tblPr/>
              <a:tblGrid>
                <a:gridCol w="1625400"/>
                <a:gridCol w="1625400"/>
                <a:gridCol w="1625400"/>
                <a:gridCol w="1625400"/>
                <a:gridCol w="1626120"/>
              </a:tblGrid>
              <a:tr h="357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Alzheimer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cd433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Control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cd433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0000"/>
                          </a:solidFill>
                          <a:latin typeface="Century Gothic"/>
                        </a:rPr>
                        <a:t>MCI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cd433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group1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cd433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group2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cd433"/>
                    </a:solidFill>
                  </a:tcPr>
                </a:tc>
              </a:tr>
              <a:tr h="357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2efc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49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2efc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36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2efc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68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2efc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85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2efcd"/>
                    </a:solidFill>
                  </a:tcPr>
                </a:tc>
              </a:tr>
              <a:tr h="42876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Co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nti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nu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e 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of 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di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ag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ra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m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s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3797280" y="1460520"/>
            <a:ext cx="7683120" cy="4597200"/>
          </a:xfrm>
          <a:prstGeom prst="rect">
            <a:avLst/>
          </a:prstGeom>
          <a:solidFill>
            <a:srgbClr val="0070c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CustomShape 3"/>
          <p:cNvSpPr/>
          <p:nvPr/>
        </p:nvSpPr>
        <p:spPr>
          <a:xfrm>
            <a:off x="3976560" y="1580400"/>
            <a:ext cx="15998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entury Gothic"/>
              </a:rPr>
              <a:t>LOOCV: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7" name="CustomShape 4"/>
          <p:cNvSpPr/>
          <p:nvPr/>
        </p:nvSpPr>
        <p:spPr>
          <a:xfrm>
            <a:off x="172080" y="2692440"/>
            <a:ext cx="2304000" cy="2133360"/>
          </a:xfrm>
          <a:prstGeom prst="rect">
            <a:avLst/>
          </a:prstGeom>
          <a:solidFill>
            <a:srgbClr val="0070c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Data Preparing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CustomShape 5"/>
          <p:cNvSpPr/>
          <p:nvPr/>
        </p:nvSpPr>
        <p:spPr>
          <a:xfrm>
            <a:off x="2647800" y="3516840"/>
            <a:ext cx="978120" cy="48420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6"/>
          <p:cNvSpPr/>
          <p:nvPr/>
        </p:nvSpPr>
        <p:spPr>
          <a:xfrm>
            <a:off x="3798000" y="2241720"/>
            <a:ext cx="978120" cy="48420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7"/>
          <p:cNvSpPr/>
          <p:nvPr/>
        </p:nvSpPr>
        <p:spPr>
          <a:xfrm>
            <a:off x="3797280" y="3294720"/>
            <a:ext cx="978120" cy="48420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8"/>
          <p:cNvSpPr/>
          <p:nvPr/>
        </p:nvSpPr>
        <p:spPr>
          <a:xfrm>
            <a:off x="3797280" y="4347720"/>
            <a:ext cx="978120" cy="48420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9"/>
          <p:cNvSpPr/>
          <p:nvPr/>
        </p:nvSpPr>
        <p:spPr>
          <a:xfrm>
            <a:off x="5755680" y="2247120"/>
            <a:ext cx="3580920" cy="8060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Logistic Regression (LR)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3" name="CustomShape 10"/>
          <p:cNvSpPr/>
          <p:nvPr/>
        </p:nvSpPr>
        <p:spPr>
          <a:xfrm>
            <a:off x="5755680" y="3294720"/>
            <a:ext cx="3580920" cy="8060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Gaussian Naive Bayes (GNB)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CustomShape 11"/>
          <p:cNvSpPr/>
          <p:nvPr/>
        </p:nvSpPr>
        <p:spPr>
          <a:xfrm>
            <a:off x="5755680" y="4342320"/>
            <a:ext cx="3580920" cy="8060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Support Vector Machine (SVM)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M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et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ho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ds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6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Logistic Regression (LR)</a:t>
            </a:r>
            <a:endParaRPr b="0" lang="en-US" sz="28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1900" spc="-1" strike="noStrike" u="sng">
                <a:solidFill>
                  <a:srgbClr val="c4e46e"/>
                </a:solidFill>
                <a:uFillTx/>
                <a:latin typeface="Century Gothic"/>
                <a:hlinkClick r:id="rId1"/>
              </a:rPr>
              <a:t>https://www.statisticssolutions.com/what-is-logistic-regression/</a:t>
            </a:r>
            <a:endParaRPr b="0" lang="en-US" sz="19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9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Gaussian Naive Bayes (GNB)</a:t>
            </a:r>
            <a:endParaRPr b="0" lang="en-US" sz="28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1900" spc="-1" strike="noStrike" u="sng">
                <a:solidFill>
                  <a:srgbClr val="c4e46e"/>
                </a:solidFill>
                <a:uFillTx/>
                <a:latin typeface="Century Gothic"/>
                <a:hlinkClick r:id="rId2"/>
              </a:rPr>
              <a:t>https://appliedmachinelearning.blog/2019/09/30/equivalence-of-gaussian-naive-bayes-and-logistic-regression-an-explanation/</a:t>
            </a:r>
            <a:endParaRPr b="0" lang="en-US" sz="19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9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Support Vector Machine (SVM)</a:t>
            </a:r>
            <a:endParaRPr b="0" lang="en-US" sz="28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100" spc="-1" strike="noStrike" u="sng">
                <a:solidFill>
                  <a:srgbClr val="c4e46e"/>
                </a:solidFill>
                <a:uFillTx/>
                <a:latin typeface="Century Gothic"/>
                <a:hlinkClick r:id="rId3"/>
              </a:rPr>
              <a:t>https://www.analyticsvidhya.com/blog/2017/09/understaing-support-vector-machine-example-code</a:t>
            </a:r>
            <a:r>
              <a:rPr b="0" lang="en-US" sz="2100" spc="-1" strike="noStrike" u="sng">
                <a:solidFill>
                  <a:srgbClr val="c4e46e"/>
                </a:solidFill>
                <a:uFillTx/>
                <a:latin typeface="Century Gothic"/>
                <a:hlinkClick r:id="rId4"/>
              </a:rPr>
              <a:t>/</a:t>
            </a:r>
            <a:endParaRPr b="0" lang="en-US" sz="21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100" spc="-1" strike="noStrike" u="sng">
                <a:solidFill>
                  <a:srgbClr val="c4e46e"/>
                </a:solidFill>
                <a:uFillTx/>
                <a:latin typeface="Century Gothic"/>
                <a:hlinkClick r:id="rId5"/>
              </a:rPr>
              <a:t>https://towardsdatascience.com/support-vector-machine-introduction-to-machine-learning-algorithms-934a444fca47</a:t>
            </a:r>
            <a:endParaRPr b="0" lang="en-US" sz="2100" spc="-1" strike="noStrike">
              <a:solidFill>
                <a:srgbClr val="ffffff"/>
              </a:solidFill>
              <a:latin typeface="Century Gothic"/>
            </a:endParaRPr>
          </a:p>
          <a:p>
            <a:endParaRPr b="0" lang="en-US" sz="21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1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1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Vli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da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tio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n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8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Leave one out cross validation (LOOCV)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See below link: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 u="sng">
                <a:solidFill>
                  <a:srgbClr val="c4e46e"/>
                </a:solidFill>
                <a:uFillTx/>
                <a:latin typeface="Century Gothic"/>
                <a:hlinkClick r:id="rId1"/>
              </a:rPr>
              <a:t>https://www.cs.cmu.edu/~schneide/tut5/node42.html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Re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su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lt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graphicFrame>
        <p:nvGraphicFramePr>
          <p:cNvPr id="120" name="Table 2"/>
          <p:cNvGraphicFramePr/>
          <p:nvPr/>
        </p:nvGraphicFramePr>
        <p:xfrm>
          <a:off x="0" y="1066680"/>
          <a:ext cx="12191760" cy="5702040"/>
        </p:xfrm>
        <a:graphic>
          <a:graphicData uri="http://schemas.openxmlformats.org/drawingml/2006/table">
            <a:tbl>
              <a:tblPr/>
              <a:tblGrid>
                <a:gridCol w="723600"/>
                <a:gridCol w="1798560"/>
                <a:gridCol w="949680"/>
                <a:gridCol w="949680"/>
                <a:gridCol w="949680"/>
                <a:gridCol w="723600"/>
                <a:gridCol w="723600"/>
                <a:gridCol w="1798560"/>
                <a:gridCol w="949680"/>
                <a:gridCol w="949680"/>
                <a:gridCol w="949680"/>
                <a:gridCol w="725760"/>
              </a:tblGrid>
              <a:tr h="203400">
                <a:tc gridSpan="5">
                  <a:txBody>
                    <a:bodyPr lIns="8280" rIns="8280" tIns="82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eye-tracking and n-back(2 vs 1)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 gridSpan="5">
                  <a:txBody>
                    <a:bodyPr lIns="8280" rIns="8280" tIns="82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eye-tracking and n-back(3 vs 1)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20340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method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accuracy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sensitivity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specificity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method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accuracy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sensitivity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specificity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</a:tr>
              <a:tr h="38304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Logistic Regression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0.905882353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0.888888889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0.918367347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Logistic Regression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</a:tr>
              <a:tr h="38304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Gaussian Naive Bayes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0.941176471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0.944444444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0.93877551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Gaussian Naive Bayes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</a:tr>
              <a:tr h="38304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Support Vector Machine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0.905882353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0.805555556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0.979591837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Support Vector Machine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</a:tr>
              <a:tr h="34560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</a:tr>
              <a:tr h="203400">
                <a:tc gridSpan="5">
                  <a:txBody>
                    <a:bodyPr lIns="8280" rIns="8280" tIns="82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simon(2 vs 1)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 gridSpan="5">
                  <a:txBody>
                    <a:bodyPr lIns="8280" rIns="8280" tIns="82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simon(3 vs 1)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20340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method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accuracy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sensitivity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specificity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method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accuracy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sensitivity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specificity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</a:tr>
              <a:tr h="38304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Logistic Regression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0.717171717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0.525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0.847457627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Logistic Regression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0.9375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0.857142857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0.966101695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</a:tr>
              <a:tr h="38304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Gaussian Naive Bayes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0.797979798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0.65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0.898305085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Gaussian Naive Bayes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0.9375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0.904761905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0.949152542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</a:tr>
              <a:tr h="38304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Support Vector Machine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0.818181818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0.65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0.93220339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Support Vector Machine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0.9375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0.857142857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0.966101695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</a:tr>
              <a:tr h="34560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</a:tr>
              <a:tr h="203400">
                <a:tc gridSpan="5">
                  <a:txBody>
                    <a:bodyPr lIns="8280" rIns="8280" tIns="82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pen.pencile(2 vs 1)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 gridSpan="5">
                  <a:txBody>
                    <a:bodyPr lIns="8280" rIns="8280" tIns="82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pen.pencile(3 vs 1)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20340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method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accuracy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sensitivity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specificity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method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accuracy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sensitivity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specificity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</a:tr>
              <a:tr h="38304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Logistic Regression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0.818181818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0.775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0.847457627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Logistic Regression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0.9625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0.904761905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0.983050847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</a:tr>
              <a:tr h="38304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Gaussian Naive Bayes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0.838383838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0.825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0.847457627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Gaussian Naive Bayes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0.9625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0.952380952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0.966101695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</a:tr>
              <a:tr h="38304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Support Vector Machine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0.818181818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0.830508475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Support Vector Machine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0.9625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0.904761905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0.983050847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</a:tr>
              <a:tr h="34560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608040" y="43992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Result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graphicFrame>
        <p:nvGraphicFramePr>
          <p:cNvPr id="122" name="Table 2"/>
          <p:cNvGraphicFramePr/>
          <p:nvPr/>
        </p:nvGraphicFramePr>
        <p:xfrm>
          <a:off x="0" y="1054080"/>
          <a:ext cx="12191760" cy="5702040"/>
        </p:xfrm>
        <a:graphic>
          <a:graphicData uri="http://schemas.openxmlformats.org/drawingml/2006/table">
            <a:tbl>
              <a:tblPr/>
              <a:tblGrid>
                <a:gridCol w="723600"/>
                <a:gridCol w="1798560"/>
                <a:gridCol w="949680"/>
                <a:gridCol w="949680"/>
                <a:gridCol w="949680"/>
                <a:gridCol w="723600"/>
                <a:gridCol w="723600"/>
                <a:gridCol w="1798560"/>
                <a:gridCol w="949680"/>
                <a:gridCol w="949680"/>
                <a:gridCol w="949680"/>
                <a:gridCol w="725760"/>
              </a:tblGrid>
              <a:tr h="34560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</a:tr>
              <a:tr h="188280">
                <a:tc gridSpan="5">
                  <a:txBody>
                    <a:bodyPr lIns="8280" rIns="8280" tIns="82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n-back(3 vs 1)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 gridSpan="5">
                  <a:txBody>
                    <a:bodyPr lIns="8280" rIns="8280" tIns="82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n-back(3 vs 1)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18828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method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accuracy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sensitivity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specificity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method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accuracy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sensitivity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specificity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</a:tr>
              <a:tr h="35496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Logistic Regression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0.656565657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0.45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0.796610169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Logistic Regression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0.85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0.714285714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0.898305085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</a:tr>
              <a:tr h="35496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Gaussian Naive Bayes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0.626262626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0.711864407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Gaussian Naive Bayes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0.825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0.666666667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0.881355932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</a:tr>
              <a:tr h="35496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Support Vector Machine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0.686868687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0.375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0.898305085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Support Vector Machine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0.85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0.571428571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0.949152542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</a:tr>
              <a:tr h="34560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</a:tr>
              <a:tr h="188280">
                <a:tc gridSpan="5">
                  <a:txBody>
                    <a:bodyPr lIns="8280" rIns="8280" tIns="82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eye-tracking(2 vs 1)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 gridSpan="5">
                  <a:txBody>
                    <a:bodyPr lIns="8280" rIns="8280" tIns="82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eye-tracking(3 vs 1)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18828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method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accuracy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sensitivity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specificity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method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accuracy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sensitivity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specificity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</a:tr>
              <a:tr h="35496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Logistic Regression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0.905882353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0.888888889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0.918367347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Logistic Regression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</a:tr>
              <a:tr h="35496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Gaussian Naive Bayes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0.952941176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0.918367347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Gaussian Naive Bayes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</a:tr>
              <a:tr h="35496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Support Vector Machine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0.905882353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0.805555556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0.979591837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Support Vector Machine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</a:tr>
              <a:tr h="34560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</a:tr>
              <a:tr h="188280">
                <a:tc gridSpan="5">
                  <a:txBody>
                    <a:bodyPr lIns="8280" rIns="8280" tIns="82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eye-tracking and simon(2 vs 1)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 gridSpan="5">
                  <a:txBody>
                    <a:bodyPr lIns="8280" rIns="8280" tIns="82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eye-tracking and simon(3 vs 1)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18828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method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accuracy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sensitivity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specificity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method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accuracy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sensitivity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specificity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</a:tr>
              <a:tr h="35496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Logistic Regression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0.917647059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0.888888889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0.93877551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Logistic Regression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</a:tr>
              <a:tr h="35496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Gaussian Naive Bayes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0.929411765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0.916666667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0.93877551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Gaussian Naive Bayes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</a:tr>
              <a:tr h="35496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Support Vector Machine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0.917647059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0.833333333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0.979591837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Support Vector Machine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</a:tr>
              <a:tr h="34560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f7e8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Result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graphicFrame>
        <p:nvGraphicFramePr>
          <p:cNvPr id="124" name="Table 2"/>
          <p:cNvGraphicFramePr/>
          <p:nvPr/>
        </p:nvGraphicFramePr>
        <p:xfrm>
          <a:off x="0" y="1359000"/>
          <a:ext cx="12191760" cy="4851000"/>
        </p:xfrm>
        <a:graphic>
          <a:graphicData uri="http://schemas.openxmlformats.org/drawingml/2006/table">
            <a:tbl>
              <a:tblPr/>
              <a:tblGrid>
                <a:gridCol w="723600"/>
                <a:gridCol w="1798560"/>
                <a:gridCol w="949680"/>
                <a:gridCol w="949680"/>
                <a:gridCol w="949680"/>
                <a:gridCol w="723600"/>
                <a:gridCol w="723600"/>
                <a:gridCol w="1798560"/>
                <a:gridCol w="949680"/>
                <a:gridCol w="949680"/>
                <a:gridCol w="949680"/>
                <a:gridCol w="725760"/>
              </a:tblGrid>
              <a:tr h="34560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</a:tr>
              <a:tr h="249120">
                <a:tc gridSpan="5">
                  <a:txBody>
                    <a:bodyPr lIns="8280" rIns="8280" tIns="82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eye-tracking and pen.pencile(2 vs 1)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 gridSpan="5">
                  <a:txBody>
                    <a:bodyPr lIns="8280" rIns="8280" tIns="82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eye-tracking and pen.pencile(3 vs 1)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24912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method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accuracy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sensitivity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specificity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method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accuracy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sensitivity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specificity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</a:tr>
              <a:tr h="46980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Logistic Regression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0.929411765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0.916666667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0.93877551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Logistic Regression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</a:tr>
              <a:tr h="46980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Gaussian Naive Bayes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0.929411765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0.972222222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0.897959184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Gaussian Naive Bayes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0.985294118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0.947368421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</a:tr>
              <a:tr h="46980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Support Vector Machine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0.929411765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0.916666667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0.93877551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Support Vector Machine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</a:tr>
              <a:tr h="34560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</a:tr>
              <a:tr h="249120">
                <a:tc gridSpan="5">
                  <a:txBody>
                    <a:bodyPr lIns="8280" rIns="8280" tIns="82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eye-tracking and others(2 vs 1)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 gridSpan="5">
                  <a:txBody>
                    <a:bodyPr lIns="8280" rIns="8280" tIns="828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eye-tracking and others(3 vs 1)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24912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method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accuracy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sensitivity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specificity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method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accuracy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sensitivity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specificity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</a:tr>
              <a:tr h="46980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Logistic Regression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0.917647059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0.888888889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0.93877551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Logistic Regression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</a:tr>
              <a:tr h="46980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Gaussian Naive Bayes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0.952941176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0.972222222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0.93877551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Gaussian Naive Bayes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0.985294118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0.947368421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</a:tr>
              <a:tr h="46980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Support Vector Machine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0.952941176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0.916666667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0.979591837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Support Vector Machine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xBody>
                    <a:bodyPr lIns="8280" rIns="8280" tIns="828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</a:tr>
              <a:tr h="345600"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  <a:tc>
                  <a:tcPr marL="8280" marR="82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f7ef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430</TotalTime>
  <Application>LibreOffice/6.0.7.3$Linux_X86_64 LibreOffice_project/00m0$Build-3</Application>
  <Words>577</Words>
  <Paragraphs>323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2020-04-24T13:50:54Z</dcterms:created>
  <dc:creator>amin.khodamoradi@hotmail.com</dc:creator>
  <dc:description/>
  <dc:language>en-US</dc:language>
  <cp:lastModifiedBy/>
  <dcterms:modified xsi:type="dcterms:W3CDTF">2020-07-03T13:08:06Z</dcterms:modified>
  <cp:revision>35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9</vt:i4>
  </property>
</Properties>
</file>